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sldIdLst>
    <p:sldId id="288" r:id="rId2"/>
    <p:sldId id="270" r:id="rId3"/>
    <p:sldId id="257" r:id="rId4"/>
    <p:sldId id="282" r:id="rId5"/>
    <p:sldId id="259" r:id="rId6"/>
    <p:sldId id="263" r:id="rId7"/>
    <p:sldId id="264" r:id="rId8"/>
    <p:sldId id="265" r:id="rId9"/>
    <p:sldId id="269" r:id="rId10"/>
    <p:sldId id="283" r:id="rId11"/>
    <p:sldId id="285" r:id="rId12"/>
    <p:sldId id="266" r:id="rId13"/>
    <p:sldId id="267" r:id="rId14"/>
    <p:sldId id="287" r:id="rId15"/>
    <p:sldId id="286" r:id="rId16"/>
    <p:sldId id="260" r:id="rId17"/>
    <p:sldId id="289" r:id="rId18"/>
    <p:sldId id="273" r:id="rId19"/>
    <p:sldId id="274" r:id="rId20"/>
    <p:sldId id="258" r:id="rId21"/>
    <p:sldId id="290" r:id="rId22"/>
    <p:sldId id="276" r:id="rId23"/>
    <p:sldId id="262" r:id="rId24"/>
    <p:sldId id="291" r:id="rId25"/>
    <p:sldId id="280" r:id="rId26"/>
    <p:sldId id="26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43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2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16FD6-ECBC-A1AA-41E4-BF88A04F5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D1604-454C-2815-B902-4162A80EFA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A67EE-56CB-27ED-6941-5388958D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5BD5C-E16B-6019-DF31-77FA9AA23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70A84D-E1AE-0109-14D8-80980234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73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ACC5E-C8A6-AB86-C36B-3B4A8A4C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C40BD0-5444-178E-C862-4F674C7AA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0C5533-470D-46A9-38D0-8880ED83B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420652-0BFD-0B30-EE8A-4B7108E1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D57D2-E452-2C90-6BF8-C1CD45C8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1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EE1E8D-DB5F-3070-91B2-15B2D70B2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9E0930-23A2-BD0D-213D-0803CAD7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96E0B-ED12-AEA4-5705-A113C95A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C5CE-4972-10B3-0268-34A985ADB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F96727-BCCA-BCB0-55CF-E74AEC86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57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1279C-733A-C622-3541-8F35F66A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9F894-881D-9244-10AE-E0DF97A78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FAE3DD-E5EF-4BF2-3959-E529EA81E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972F9-F3B2-D540-CF30-8831026AB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8CFC2-E592-3B8E-B2A7-ED3A02A2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20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F9720-D849-59BA-31EE-95525DD5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E5E9E3-4DA6-254B-A360-2824D2B1B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E0EA54-FD7C-9267-E72B-FF0A209EC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6CF1A-70AF-82EB-76B3-A70DEB38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6651-97E2-F66D-E31B-B8E0F190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2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68368-35BB-ECF9-7F08-BC998EBB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FD7B7-048B-69EF-8967-7D9C526AA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035713-DF28-0784-A525-0F571B0E5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3CFF21-AFCA-3397-EA08-5B3D73B2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9AD3B-8DD7-ABF8-3458-BD716DE17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0F1343-ABD4-5DC2-33D0-57FAC58A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84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EF160-08F2-616B-B1D4-9A8F8A29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84BBF-D1CA-2228-BB11-B9075B969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37FAF3-0B29-4E3E-0BA3-94F952153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0B3A4A-C5C7-7625-0060-6187CE36F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20FF8D-0900-5B7C-BDC3-59E039917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53F1C-80E0-B61B-B705-C6047AC8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02F740-8B21-7C16-F063-DAF1C9AB1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33FF20-F906-BCCC-41BD-A2194D8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3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2E80-4D8D-C49B-E001-DEB2F8D18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938C4-F3E0-7575-D2B3-8B94F4EE9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2A710-5801-3A77-15D1-270B2647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5364-4FA7-1694-BC27-6639F0BC0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3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54A790-BA4F-9C7B-C96E-EF2F49607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872C8D6-B5FA-AF62-3242-CA9EBB5E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DEA568-9297-7FE5-E23F-89DDD2A9F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041AA-9779-B50B-0C57-6A4BC4076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CF70C-A78B-65D5-8357-1F456E25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F9A988-2A89-D158-3FBC-4E819B0AC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D42A8A-18B5-470C-3C29-4BA1C4F7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E5E552-56FE-C3F6-8D15-D6940042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E182F7-50FA-C869-8553-B7D5DC8B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6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CE924-695A-9026-8089-9CFCFC45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540717-2142-3AAB-A38E-D8C9D0239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BD7CD1-9501-E818-BC32-3290E26C1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00DA0C-D107-C9C2-82B7-1C15695C0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62FBC-0A97-ABCB-248B-6D92C0BDE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83502-16AD-96F4-2273-8940BF1A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72246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EC214FB-E24B-E7A6-19A5-7323C866D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7C407B-887F-8272-4FEB-8DFAF9233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FEEBB9-841D-60C1-529C-F01EEC9F0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DDED9-FBAE-4D67-81E9-CD4BA79ADAC7}" type="datetimeFigureOut">
              <a:rPr lang="ko-KR" altLang="en-US" smtClean="0"/>
              <a:t>2023-03-28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D5A05-B583-C3EB-EE76-94396372A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DD2E5-B4E9-D321-601A-404143FA1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7EDC2-5A5E-4A0D-88B0-CE0C6812F0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0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jpeg"  /><Relationship Id="rId3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Relationship Id="rId3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Relationship Id="rId3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jpeg"  /><Relationship Id="rId3" Type="http://schemas.openxmlformats.org/officeDocument/2006/relationships/image" Target="../media/image27.jpe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5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/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38" name="TextBox 37"/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제목 1"/>
          <p:cNvSpPr>
            <a:spLocks noGrp="1"/>
          </p:cNvSpPr>
          <p:nvPr/>
        </p:nvSpPr>
        <p:spPr>
          <a:xfrm>
            <a:off x="1078675" y="1270804"/>
            <a:ext cx="7894617" cy="1175327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</a:t>
            </a:r>
            <a:r>
              <a:rPr kumimoji="0" lang="ko-KR" altLang="en-US" sz="5800" b="1" i="0" u="none" strike="noStrike" kern="1200" cap="none" spc="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설계</a:t>
            </a:r>
            <a:endParaRPr kumimoji="0" lang="ko-KR" altLang="en-US" sz="580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부제목 2"/>
          <p:cNvSpPr>
            <a:spLocks noGrp="1"/>
          </p:cNvSpPr>
          <p:nvPr/>
        </p:nvSpPr>
        <p:spPr>
          <a:xfrm>
            <a:off x="924050" y="3429000"/>
            <a:ext cx="5742213" cy="2811825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8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조</a:t>
            </a: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2017112190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한진섭</a:t>
            </a: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2017112194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정재현</a:t>
            </a: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2018112123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고범석</a:t>
            </a: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2018112128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박준서</a:t>
            </a:r>
            <a:endParaRPr kumimoji="0" lang="ko-KR" altLang="en-US" sz="2800" b="0" i="0" u="none" strike="noStrike" kern="1200" cap="none" spc="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63583"/>
            <a:ext cx="2567496" cy="1203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038B2-F82F-45F3-8582-7F91C82EE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6600" dirty="0"/>
              <a:t>모델의 구조</a:t>
            </a:r>
          </a:p>
        </p:txBody>
      </p:sp>
      <p:pic>
        <p:nvPicPr>
          <p:cNvPr id="5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17B87BFD-D66F-AA38-25F0-940DD755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31" y="2062365"/>
            <a:ext cx="6711862" cy="39096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F879B-BC92-E33A-59AF-9E5B9E08B688}"/>
              </a:ext>
            </a:extLst>
          </p:cNvPr>
          <p:cNvSpPr txBox="1"/>
          <p:nvPr/>
        </p:nvSpPr>
        <p:spPr>
          <a:xfrm>
            <a:off x="215231" y="4494840"/>
            <a:ext cx="90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489C2-F5FF-CA0D-D166-293757486A13}"/>
              </a:ext>
            </a:extLst>
          </p:cNvPr>
          <p:cNvSpPr txBox="1"/>
          <p:nvPr/>
        </p:nvSpPr>
        <p:spPr>
          <a:xfrm>
            <a:off x="2769110" y="4679506"/>
            <a:ext cx="237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Stable Diffusion Base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C01D6B-943E-40C7-E2C9-EA0B8989B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983" y="2062365"/>
            <a:ext cx="4428764" cy="4756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F7F72E-A677-FC53-4D43-F441374F0B39}"/>
              </a:ext>
            </a:extLst>
          </p:cNvPr>
          <p:cNvSpPr txBox="1"/>
          <p:nvPr/>
        </p:nvSpPr>
        <p:spPr>
          <a:xfrm>
            <a:off x="7741920" y="5048838"/>
            <a:ext cx="237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Stable Diffusion 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66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27834-40ED-577D-7394-66526C8D8C21}"/>
              </a:ext>
            </a:extLst>
          </p:cNvPr>
          <p:cNvSpPr txBox="1"/>
          <p:nvPr/>
        </p:nvSpPr>
        <p:spPr>
          <a:xfrm>
            <a:off x="457200" y="907812"/>
            <a:ext cx="83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구체적인 등장인물 묘사 및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C1214-15D2-2A29-8FF5-A39C901C8B0A}"/>
              </a:ext>
            </a:extLst>
          </p:cNvPr>
          <p:cNvSpPr txBox="1"/>
          <p:nvPr/>
        </p:nvSpPr>
        <p:spPr>
          <a:xfrm>
            <a:off x="465589" y="349012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Input : Tag</a:t>
            </a:r>
            <a:endParaRPr lang="ko-KR" alt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5E60-7657-17B2-692D-124EB28C4627}"/>
              </a:ext>
            </a:extLst>
          </p:cNvPr>
          <p:cNvSpPr txBox="1"/>
          <p:nvPr/>
        </p:nvSpPr>
        <p:spPr>
          <a:xfrm>
            <a:off x="457200" y="176784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방식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6" name="Picture 4" descr="네이버 웹툰] 연애혁명 등장인물 키 : 네이버 블로그">
            <a:extLst>
              <a:ext uri="{FF2B5EF4-FFF2-40B4-BE49-F238E27FC236}">
                <a16:creationId xmlns:a16="http://schemas.microsoft.com/office/drawing/2014/main" id="{17C18445-5580-F334-46A1-CF31663F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133368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A6FD6F-7A85-6D73-36CE-CCC544F9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60" y="1347430"/>
            <a:ext cx="75152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91C2A-4577-FA75-2A97-881F8B4AB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Civit AI</a:t>
            </a:r>
            <a:endParaRPr lang="ko-KR" alt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2AA57A-87CD-8929-EC16-4A166A057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/>
              <a:t>Civit</a:t>
            </a:r>
            <a:r>
              <a:rPr lang="en-US" sz="2200" dirty="0"/>
              <a:t> AI</a:t>
            </a:r>
            <a:r>
              <a:rPr lang="ko-KR" altLang="en-US" sz="2200" dirty="0"/>
              <a:t>에서 제공하는 여러 </a:t>
            </a:r>
            <a:r>
              <a:rPr lang="en-US" altLang="ko-KR" sz="2200" dirty="0"/>
              <a:t>model </a:t>
            </a:r>
            <a:r>
              <a:rPr lang="ko-KR" altLang="en-US" sz="2200" dirty="0"/>
              <a:t>중 작가가 화풍의 다양성을 위해 </a:t>
            </a:r>
            <a:r>
              <a:rPr lang="en-US" altLang="ko-KR" sz="2200" dirty="0"/>
              <a:t>2</a:t>
            </a:r>
            <a:r>
              <a:rPr lang="ko-KR" altLang="en-US" sz="2200" dirty="0"/>
              <a:t>개를 선택</a:t>
            </a:r>
            <a:endParaRPr lang="en-US" altLang="ko-KR" sz="2200" dirty="0"/>
          </a:p>
          <a:p>
            <a:r>
              <a:rPr lang="en-US" altLang="ko-KR" sz="2200" dirty="0"/>
              <a:t>SD 1.5 base</a:t>
            </a:r>
            <a:r>
              <a:rPr lang="ko-KR" altLang="en-US" sz="2200" dirty="0"/>
              <a:t>인  </a:t>
            </a:r>
            <a:r>
              <a:rPr lang="en-US" altLang="ko-KR" sz="2200" dirty="0" err="1"/>
              <a:t>DreamShaper</a:t>
            </a:r>
            <a:r>
              <a:rPr lang="en-US" altLang="ko-KR" sz="2200" dirty="0"/>
              <a:t> </a:t>
            </a:r>
            <a:r>
              <a:rPr lang="ko-KR" altLang="en-US" sz="2200" dirty="0"/>
              <a:t>와 </a:t>
            </a:r>
            <a:r>
              <a:rPr lang="en-US" altLang="ko-KR" sz="2200" dirty="0" err="1"/>
              <a:t>ReV</a:t>
            </a:r>
            <a:r>
              <a:rPr lang="en-US" altLang="ko-KR" sz="2200" dirty="0"/>
              <a:t> Animated</a:t>
            </a:r>
            <a:endParaRPr lang="en-US" sz="2200" dirty="0"/>
          </a:p>
        </p:txBody>
      </p:sp>
      <p:pic>
        <p:nvPicPr>
          <p:cNvPr id="3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B46CCDF7-8B4F-125D-5B67-29A7DC98A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58" y="57485"/>
            <a:ext cx="2578087" cy="1501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28A73B7-F0B6-8982-746F-295A128C8B6C}"/>
              </a:ext>
            </a:extLst>
          </p:cNvPr>
          <p:cNvSpPr/>
          <p:nvPr/>
        </p:nvSpPr>
        <p:spPr>
          <a:xfrm>
            <a:off x="9737387" y="476655"/>
            <a:ext cx="953311" cy="58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25C61E40-CBD3-4684-3914-11DF5B1C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77" y="1060315"/>
            <a:ext cx="4578424" cy="2942042"/>
          </a:xfrm>
          <a:prstGeom prst="rect">
            <a:avLst/>
          </a:prstGeom>
        </p:spPr>
      </p:pic>
      <p:pic>
        <p:nvPicPr>
          <p:cNvPr id="10" name="그림 9" descr="웹사이트이(가) 표시된 사진&#10;&#10;자동 생성된 설명">
            <a:extLst>
              <a:ext uri="{FF2B5EF4-FFF2-40B4-BE49-F238E27FC236}">
                <a16:creationId xmlns:a16="http://schemas.microsoft.com/office/drawing/2014/main" id="{B8E9EC9E-744E-F531-CDFD-47BF534EB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36" y="3898319"/>
            <a:ext cx="6319706" cy="29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DB304A14-32D0-4873-B914-423ED7B8D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EF3855-4E1C-2099-11F9-C9133A7F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altLang="ko-KR" err="1"/>
              <a:t>DreamBooth</a:t>
            </a:r>
            <a:r>
              <a:rPr lang="en-US" altLang="ko-KR"/>
              <a:t> Train </a:t>
            </a:r>
            <a:r>
              <a:rPr lang="ko-KR" altLang="en-US"/>
              <a:t>학습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F591BA-42D6-E9C8-F183-059F9910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>
            <a:normAutofit/>
          </a:bodyPr>
          <a:lstStyle/>
          <a:p>
            <a:r>
              <a:rPr lang="en-US" altLang="ko-KR" sz="1800" err="1"/>
              <a:t>dreambooth</a:t>
            </a:r>
            <a:r>
              <a:rPr lang="ko-KR" altLang="en-US" sz="1800"/>
              <a:t>의 화풍</a:t>
            </a:r>
            <a:r>
              <a:rPr lang="en-US" altLang="ko-KR" sz="1800"/>
              <a:t>:</a:t>
            </a:r>
            <a:r>
              <a:rPr lang="ko-KR" altLang="en-US" sz="1800"/>
              <a:t> </a:t>
            </a:r>
            <a:r>
              <a:rPr lang="en-US" altLang="ko-KR" sz="1800" err="1"/>
              <a:t>openjourney</a:t>
            </a:r>
            <a:r>
              <a:rPr lang="ko-KR" altLang="en-US" sz="1800"/>
              <a:t> </a:t>
            </a:r>
            <a:r>
              <a:rPr lang="en-US" altLang="ko-KR" sz="1800"/>
              <a:t> model</a:t>
            </a:r>
            <a:r>
              <a:rPr lang="ko-KR" altLang="en-US" sz="1800"/>
              <a:t>로 설정</a:t>
            </a:r>
            <a:endParaRPr lang="en-US" altLang="ko-KR" sz="1800"/>
          </a:p>
          <a:p>
            <a:r>
              <a:rPr lang="en-US" altLang="ko-KR" sz="1800"/>
              <a:t>Scheduler: DDIM</a:t>
            </a:r>
          </a:p>
          <a:p>
            <a:r>
              <a:rPr lang="en-US" altLang="ko-KR" sz="1800"/>
              <a:t>VAE : </a:t>
            </a:r>
            <a:r>
              <a:rPr lang="en-US" altLang="ko-KR" sz="1800" err="1"/>
              <a:t>stabilityai</a:t>
            </a:r>
            <a:r>
              <a:rPr lang="en-US" altLang="ko-KR" sz="1800"/>
              <a:t>/</a:t>
            </a:r>
            <a:r>
              <a:rPr lang="en-US" altLang="ko-KR" sz="1800" err="1"/>
              <a:t>sd</a:t>
            </a:r>
            <a:r>
              <a:rPr lang="en-US" altLang="ko-KR" sz="1800"/>
              <a:t>-</a:t>
            </a:r>
            <a:r>
              <a:rPr lang="en-US" altLang="ko-KR" sz="1800" err="1"/>
              <a:t>vae</a:t>
            </a:r>
            <a:r>
              <a:rPr lang="en-US" altLang="ko-KR" sz="1800"/>
              <a:t>-ft-</a:t>
            </a:r>
            <a:r>
              <a:rPr lang="en-US" altLang="ko-KR" sz="1800" err="1"/>
              <a:t>mse</a:t>
            </a:r>
            <a:endParaRPr lang="en-US" altLang="ko-KR" sz="1800"/>
          </a:p>
          <a:p>
            <a:r>
              <a:rPr lang="en-US" sz="1800" err="1"/>
              <a:t>Instance_prompt</a:t>
            </a:r>
            <a:r>
              <a:rPr lang="en-US" sz="1800"/>
              <a:t> : </a:t>
            </a:r>
            <a:r>
              <a:rPr lang="en-US" sz="1800" err="1"/>
              <a:t>zwx</a:t>
            </a:r>
            <a:r>
              <a:rPr lang="en-US" sz="1800"/>
              <a:t> woman</a:t>
            </a:r>
          </a:p>
          <a:p>
            <a:r>
              <a:rPr lang="en-US" sz="1800" err="1"/>
              <a:t>Class_prompt</a:t>
            </a:r>
            <a:r>
              <a:rPr lang="en-US" sz="1800"/>
              <a:t>: woman</a:t>
            </a:r>
          </a:p>
          <a:p>
            <a:r>
              <a:rPr lang="en-US" sz="1800"/>
              <a:t> </a:t>
            </a:r>
            <a:r>
              <a:rPr lang="en-US" sz="1800" err="1"/>
              <a:t>prior_loss_weight</a:t>
            </a:r>
            <a:r>
              <a:rPr lang="en-US" sz="1800"/>
              <a:t>=1.0</a:t>
            </a:r>
          </a:p>
          <a:p>
            <a:r>
              <a:rPr lang="en-US" sz="1800" err="1"/>
              <a:t>learning_rate</a:t>
            </a:r>
            <a:r>
              <a:rPr lang="en-US" sz="1800"/>
              <a:t>=1e-6</a:t>
            </a:r>
          </a:p>
          <a:p>
            <a:r>
              <a:rPr lang="en-US" sz="1800" err="1"/>
              <a:t>lr_scheduler</a:t>
            </a:r>
            <a:r>
              <a:rPr lang="en-US" sz="1800"/>
              <a:t>="constant”</a:t>
            </a:r>
          </a:p>
          <a:p>
            <a:r>
              <a:rPr lang="en-US" sz="1800" err="1"/>
              <a:t>num_class_images</a:t>
            </a:r>
            <a:r>
              <a:rPr lang="en-US" sz="1800"/>
              <a:t>=49 </a:t>
            </a:r>
          </a:p>
          <a:p>
            <a:r>
              <a:rPr lang="en-US" sz="1800" err="1"/>
              <a:t>max_train_steps</a:t>
            </a:r>
            <a:r>
              <a:rPr lang="en-US" sz="1800"/>
              <a:t>= instance image X 100</a:t>
            </a:r>
          </a:p>
          <a:p>
            <a:r>
              <a:rPr lang="en-US" sz="1800" err="1"/>
              <a:t>save_sample_prompt</a:t>
            </a:r>
            <a:r>
              <a:rPr lang="en-US" sz="1800"/>
              <a:t>="</a:t>
            </a:r>
            <a:r>
              <a:rPr lang="en-US" sz="1800" err="1"/>
              <a:t>zwx</a:t>
            </a:r>
            <a:r>
              <a:rPr lang="en-US" sz="1800"/>
              <a:t> woman"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46ED6E-1521-43DB-ECA2-861D29F7B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2" b="2"/>
          <a:stretch/>
        </p:blipFill>
        <p:spPr>
          <a:xfrm>
            <a:off x="5534003" y="83023"/>
            <a:ext cx="6638741" cy="6629062"/>
          </a:xfrm>
          <a:custGeom>
            <a:avLst/>
            <a:gdLst/>
            <a:ahLst/>
            <a:cxnLst/>
            <a:rect l="l" t="t" r="r" b="b"/>
            <a:pathLst>
              <a:path w="5570706" h="5562584">
                <a:moveTo>
                  <a:pt x="3374687" y="0"/>
                </a:moveTo>
                <a:cubicBezTo>
                  <a:pt x="4190094" y="0"/>
                  <a:pt x="4937956" y="289196"/>
                  <a:pt x="5521301" y="770615"/>
                </a:cubicBezTo>
                <a:lnTo>
                  <a:pt x="5570706" y="815517"/>
                </a:lnTo>
                <a:lnTo>
                  <a:pt x="5570706" y="5562584"/>
                </a:lnTo>
                <a:lnTo>
                  <a:pt x="808135" y="5562584"/>
                </a:lnTo>
                <a:lnTo>
                  <a:pt x="770615" y="5521302"/>
                </a:lnTo>
                <a:cubicBezTo>
                  <a:pt x="289196" y="4937957"/>
                  <a:pt x="0" y="4190095"/>
                  <a:pt x="0" y="3374687"/>
                </a:cubicBezTo>
                <a:cubicBezTo>
                  <a:pt x="0" y="1510899"/>
                  <a:pt x="1510899" y="0"/>
                  <a:pt x="3374687" y="0"/>
                </a:cubicBezTo>
                <a:close/>
              </a:path>
            </a:pathLst>
          </a:custGeom>
        </p:spPr>
      </p:pic>
      <p:sp>
        <p:nvSpPr>
          <p:cNvPr id="17" name="!!Oval">
            <a:extLst>
              <a:ext uri="{FF2B5EF4-FFF2-40B4-BE49-F238E27FC236}">
                <a16:creationId xmlns:a16="http://schemas.microsoft.com/office/drawing/2014/main" id="{1D460C86-854F-4FB3-ABC2-E823D8FEB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3451" y="1656147"/>
            <a:ext cx="546100" cy="546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Arc">
            <a:extLst>
              <a:ext uri="{FF2B5EF4-FFF2-40B4-BE49-F238E27FC236}">
                <a16:creationId xmlns:a16="http://schemas.microsoft.com/office/drawing/2014/main" id="{BB48116A-278A-4CC5-89D3-9DE8E8FF1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739" y="587516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48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F3855-4E1C-2099-11F9-C9133A7F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73" y="368240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ko-KR" sz="5400" dirty="0" err="1"/>
              <a:t>DreamBooth</a:t>
            </a:r>
            <a:r>
              <a:rPr lang="en-US" altLang="ko-KR" sz="5400" dirty="0"/>
              <a:t> Train </a:t>
            </a:r>
            <a:r>
              <a:rPr lang="ko-KR" altLang="en-US" sz="5400" dirty="0"/>
              <a:t>학습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F591BA-42D6-E9C8-F183-059F99100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49" y="2787833"/>
            <a:ext cx="5015653" cy="4070167"/>
          </a:xfrm>
        </p:spPr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/>
              <a:t>이미지는 </a:t>
            </a:r>
            <a:r>
              <a:rPr lang="en-US" altLang="ko-KR" sz="2400" dirty="0"/>
              <a:t>4</a:t>
            </a:r>
            <a:r>
              <a:rPr lang="ko-KR" altLang="en-US" sz="2400" dirty="0"/>
              <a:t>장 씩 출력</a:t>
            </a:r>
            <a:endParaRPr lang="en-US" altLang="ko-KR" sz="2400" dirty="0"/>
          </a:p>
          <a:p>
            <a:pPr>
              <a:lnSpc>
                <a:spcPct val="140000"/>
              </a:lnSpc>
            </a:pPr>
            <a:r>
              <a:rPr lang="ko-KR" altLang="en-US" sz="2400" dirty="0"/>
              <a:t>이미지 사이즈</a:t>
            </a:r>
            <a:r>
              <a:rPr lang="en-US" altLang="ko-KR" sz="2400" dirty="0"/>
              <a:t>: 512*512 (default)</a:t>
            </a:r>
          </a:p>
          <a:p>
            <a:pPr>
              <a:lnSpc>
                <a:spcPct val="140000"/>
              </a:lnSpc>
            </a:pPr>
            <a:r>
              <a:rPr lang="en-US" altLang="ko-KR" sz="2400" dirty="0" err="1"/>
              <a:t>Num_Inference_step</a:t>
            </a:r>
            <a:r>
              <a:rPr lang="en-US" altLang="ko-KR" sz="2400" dirty="0"/>
              <a:t> : 50 </a:t>
            </a:r>
          </a:p>
          <a:p>
            <a:pPr>
              <a:lnSpc>
                <a:spcPct val="140000"/>
              </a:lnSpc>
            </a:pPr>
            <a:r>
              <a:rPr lang="en-US" altLang="ko-KR" sz="2400" dirty="0"/>
              <a:t>prompt</a:t>
            </a:r>
            <a:r>
              <a:rPr lang="ko-KR" altLang="en-US" sz="2400" dirty="0"/>
              <a:t>는 기본 </a:t>
            </a:r>
            <a:r>
              <a:rPr lang="en-US" altLang="ko-KR" sz="2400" dirty="0"/>
              <a:t>prompt </a:t>
            </a:r>
            <a:r>
              <a:rPr lang="ko-KR" altLang="en-US" sz="2400" dirty="0"/>
              <a:t>제공 </a:t>
            </a:r>
            <a:r>
              <a:rPr lang="en-US" altLang="ko-KR" sz="2400" dirty="0"/>
              <a:t>: masterpiece, good performance</a:t>
            </a:r>
            <a:endParaRPr lang="ko-KR" altLang="en-US" sz="2400" dirty="0"/>
          </a:p>
          <a:p>
            <a:pPr>
              <a:lnSpc>
                <a:spcPct val="140000"/>
              </a:lnSpc>
            </a:pPr>
            <a:r>
              <a:rPr lang="en-US" altLang="ko-KR" sz="2400" dirty="0"/>
              <a:t>Seed : random value</a:t>
            </a:r>
          </a:p>
          <a:p>
            <a:pPr>
              <a:lnSpc>
                <a:spcPct val="140000"/>
              </a:lnSpc>
            </a:pPr>
            <a:r>
              <a:rPr lang="en-US" altLang="ko-KR" sz="2400" dirty="0" err="1"/>
              <a:t>Guidance_scale</a:t>
            </a:r>
            <a:r>
              <a:rPr lang="en-US" altLang="ko-KR" sz="2400" dirty="0"/>
              <a:t> : 6~8 (recommend)</a:t>
            </a:r>
            <a:endParaRPr 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AA64A6-F645-0515-11FE-E14FFFD44B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0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363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92764-18E8-6699-4F0A-4C6DB237F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DreamBooth</a:t>
            </a:r>
            <a:r>
              <a:rPr lang="en-US" altLang="ko-KR" dirty="0"/>
              <a:t> Inference Input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CDEDD-9BB2-8C48-26D1-3FFD5EF2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/>
              <a:t>이미지는 </a:t>
            </a:r>
            <a:r>
              <a:rPr lang="en-US" altLang="ko-KR" sz="2800" dirty="0"/>
              <a:t>4</a:t>
            </a:r>
            <a:r>
              <a:rPr lang="ko-KR" altLang="en-US" sz="2800" dirty="0"/>
              <a:t>장 씩 출력</a:t>
            </a:r>
            <a:endParaRPr lang="en-US" altLang="ko-KR" sz="2800" dirty="0"/>
          </a:p>
          <a:p>
            <a:pPr>
              <a:lnSpc>
                <a:spcPct val="140000"/>
              </a:lnSpc>
            </a:pPr>
            <a:r>
              <a:rPr lang="ko-KR" altLang="en-US" sz="2800" dirty="0"/>
              <a:t>이미지 사이즈</a:t>
            </a:r>
            <a:r>
              <a:rPr lang="en-US" altLang="ko-KR" sz="2800" dirty="0"/>
              <a:t>: 512*512 (default)</a:t>
            </a:r>
          </a:p>
          <a:p>
            <a:pPr>
              <a:lnSpc>
                <a:spcPct val="140000"/>
              </a:lnSpc>
            </a:pPr>
            <a:r>
              <a:rPr lang="en-US" altLang="ko-KR" sz="2800" dirty="0" err="1"/>
              <a:t>Num_Inference</a:t>
            </a:r>
            <a:r>
              <a:rPr lang="en-US" altLang="ko-KR" dirty="0" err="1"/>
              <a:t>_</a:t>
            </a:r>
            <a:r>
              <a:rPr lang="en-US" altLang="ko-KR" sz="2800" dirty="0" err="1"/>
              <a:t>step</a:t>
            </a:r>
            <a:r>
              <a:rPr lang="en-US" altLang="ko-KR" sz="2800" dirty="0"/>
              <a:t> : 50 </a:t>
            </a:r>
          </a:p>
          <a:p>
            <a:pPr>
              <a:lnSpc>
                <a:spcPct val="140000"/>
              </a:lnSpc>
            </a:pPr>
            <a:r>
              <a:rPr lang="en-US" altLang="ko-KR" sz="2800" dirty="0"/>
              <a:t>prompt</a:t>
            </a:r>
            <a:r>
              <a:rPr lang="ko-KR" altLang="en-US" sz="2800" dirty="0"/>
              <a:t>는 기본 </a:t>
            </a:r>
            <a:r>
              <a:rPr lang="en-US" altLang="ko-KR" sz="2800" dirty="0"/>
              <a:t>prompt </a:t>
            </a:r>
            <a:r>
              <a:rPr lang="ko-KR" altLang="en-US" sz="2800" dirty="0"/>
              <a:t>제공 </a:t>
            </a:r>
            <a:r>
              <a:rPr lang="en-US" altLang="ko-KR" sz="2800" dirty="0"/>
              <a:t>: masterpiece, good performance</a:t>
            </a:r>
            <a:endParaRPr lang="ko-KR" altLang="en-US" sz="2800" dirty="0"/>
          </a:p>
          <a:p>
            <a:pPr>
              <a:lnSpc>
                <a:spcPct val="140000"/>
              </a:lnSpc>
            </a:pPr>
            <a:r>
              <a:rPr lang="en-US" altLang="ko-KR" sz="2800" dirty="0"/>
              <a:t>Seed : random value</a:t>
            </a:r>
          </a:p>
          <a:p>
            <a:pPr>
              <a:lnSpc>
                <a:spcPct val="140000"/>
              </a:lnSpc>
            </a:pPr>
            <a:r>
              <a:rPr lang="en-US" altLang="ko-KR" sz="2800" dirty="0" err="1"/>
              <a:t>Guidance_scale</a:t>
            </a:r>
            <a:r>
              <a:rPr lang="en-US" altLang="ko-KR" sz="2800" dirty="0"/>
              <a:t> : 6~8 (recommend)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813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1B4446-AC0B-D2FE-ACDC-AB468781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Invoke</a:t>
            </a:r>
            <a:r>
              <a:rPr lang="ko-KR" altLang="en-US" sz="5400"/>
              <a:t> </a:t>
            </a:r>
            <a:r>
              <a:rPr lang="en-US" altLang="ko-KR" sz="5400"/>
              <a:t>AI</a:t>
            </a:r>
            <a:endParaRPr lang="ko-KR" altLang="en-US" sz="5400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8655A9AA-442F-B122-8DEE-7AE128D78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68" y="2555538"/>
            <a:ext cx="3689394" cy="3410712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200"/>
              <a:t> Invoke AI took kit</a:t>
            </a:r>
            <a:r>
              <a:rPr lang="ko-KR" altLang="en-US" sz="2200"/>
              <a:t>을 이용하여 </a:t>
            </a:r>
            <a:r>
              <a:rPr lang="en-US" altLang="ko-KR" sz="2200"/>
              <a:t>Civit AI</a:t>
            </a:r>
            <a:r>
              <a:rPr lang="ko-KR" altLang="en-US" sz="2200"/>
              <a:t>에서 선택한 </a:t>
            </a:r>
            <a:r>
              <a:rPr lang="en-US" altLang="ko-KR" sz="2200"/>
              <a:t>model</a:t>
            </a:r>
            <a:r>
              <a:rPr lang="ko-KR" altLang="en-US" sz="2200"/>
              <a:t>을 </a:t>
            </a:r>
            <a:r>
              <a:rPr lang="en-US" altLang="ko-KR" sz="2200"/>
              <a:t>command line</a:t>
            </a:r>
            <a:r>
              <a:rPr lang="ko-KR" altLang="en-US" sz="2200"/>
              <a:t>으로</a:t>
            </a:r>
            <a:r>
              <a:rPr lang="en-US" altLang="ko-KR" sz="2200"/>
              <a:t> </a:t>
            </a:r>
            <a:r>
              <a:rPr lang="ko-KR" altLang="en-US" sz="2200"/>
              <a:t>실행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altLang="ko-KR" sz="2200"/>
              <a:t>GUI</a:t>
            </a:r>
            <a:r>
              <a:rPr lang="ko-KR" altLang="en-US" sz="2200"/>
              <a:t>를 </a:t>
            </a:r>
            <a:r>
              <a:rPr lang="en-US" altLang="ko-KR" sz="2200"/>
              <a:t>command</a:t>
            </a:r>
            <a:r>
              <a:rPr lang="ko-KR" altLang="en-US" sz="2200"/>
              <a:t>로 실행시키기 위해</a:t>
            </a:r>
            <a:r>
              <a:rPr lang="en-US" altLang="ko-KR" sz="2200"/>
              <a:t>, </a:t>
            </a:r>
            <a:r>
              <a:rPr lang="ko-KR" altLang="en-US" sz="2200"/>
              <a:t>자체적인 </a:t>
            </a:r>
            <a:r>
              <a:rPr lang="en-US" altLang="ko-KR" sz="2200"/>
              <a:t>python code </a:t>
            </a:r>
            <a:r>
              <a:rPr lang="ko-KR" altLang="en-US" sz="2200"/>
              <a:t>필요 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sz="2200"/>
              <a:t>VAE: kl-f8-anime2 </a:t>
            </a:r>
            <a:r>
              <a:rPr lang="ko-KR" altLang="en-US" sz="2200"/>
              <a:t>고정</a:t>
            </a:r>
            <a:endParaRPr lang="en-US" altLang="ko-KR" sz="2200"/>
          </a:p>
          <a:p>
            <a:pPr>
              <a:lnSpc>
                <a:spcPct val="150000"/>
              </a:lnSpc>
            </a:pPr>
            <a:r>
              <a:rPr lang="en-US" sz="2200"/>
              <a:t>Scheduler : DDIM</a:t>
            </a:r>
            <a:endParaRPr lang="en-US" sz="2200" dirty="0"/>
          </a:p>
        </p:txBody>
      </p:sp>
      <p:pic>
        <p:nvPicPr>
          <p:cNvPr id="6146" name="Picture 2" descr="canvas preview">
            <a:extLst>
              <a:ext uri="{FF2B5EF4-FFF2-40B4-BE49-F238E27FC236}">
                <a16:creationId xmlns:a16="http://schemas.microsoft.com/office/drawing/2014/main" id="{7FD2795D-3B80-EF54-1607-9D0FAD372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1281" y="1616706"/>
            <a:ext cx="6903720" cy="39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AFABE52F-E61D-5E95-5C1F-6B5C51613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658" y="57485"/>
            <a:ext cx="2578087" cy="1501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CD3AB3F-95EC-C602-E9CD-64AE7FA69EE7}"/>
              </a:ext>
            </a:extLst>
          </p:cNvPr>
          <p:cNvSpPr/>
          <p:nvPr/>
        </p:nvSpPr>
        <p:spPr>
          <a:xfrm>
            <a:off x="10607753" y="447472"/>
            <a:ext cx="953311" cy="583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57963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Inpainting</a:t>
            </a:r>
            <a:endParaRPr lang="en-US" altLang="ko-KR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08F7D3-1DA1-718B-5051-D5816548A0F0}"/>
              </a:ext>
            </a:extLst>
          </p:cNvPr>
          <p:cNvSpPr txBox="1"/>
          <p:nvPr/>
        </p:nvSpPr>
        <p:spPr>
          <a:xfrm>
            <a:off x="457200" y="907812"/>
            <a:ext cx="83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: Image generator</a:t>
            </a:r>
            <a:r>
              <a:rPr lang="ko-KR" altLang="en-US" dirty="0"/>
              <a:t>의 고질적인 문제인 </a:t>
            </a:r>
            <a:r>
              <a:rPr lang="en-US" altLang="ko-KR" dirty="0"/>
              <a:t>‘</a:t>
            </a:r>
            <a:r>
              <a:rPr lang="ko-KR" altLang="en-US" dirty="0"/>
              <a:t>손</a:t>
            </a:r>
            <a:r>
              <a:rPr lang="en-US" altLang="ko-KR" dirty="0"/>
              <a:t>’ </a:t>
            </a:r>
            <a:r>
              <a:rPr lang="ko-KR" altLang="en-US" dirty="0"/>
              <a:t>에 대한 표현력 증가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A5F86-4108-38C0-CCB5-EBD77D44C9E9}"/>
              </a:ext>
            </a:extLst>
          </p:cNvPr>
          <p:cNvSpPr txBox="1"/>
          <p:nvPr/>
        </p:nvSpPr>
        <p:spPr>
          <a:xfrm>
            <a:off x="457200" y="349012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Inpainting</a:t>
            </a:r>
            <a:endParaRPr lang="ko-KR" alt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84152-8072-3C0D-3BDF-8ACC6D5D460E}"/>
              </a:ext>
            </a:extLst>
          </p:cNvPr>
          <p:cNvSpPr txBox="1"/>
          <p:nvPr/>
        </p:nvSpPr>
        <p:spPr>
          <a:xfrm>
            <a:off x="457200" y="176784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방식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A26D55E-279C-7D94-7965-756FDBD8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060" y="199858"/>
            <a:ext cx="3924300" cy="1322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4D9B1D-3F52-9034-4354-634DDD04D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320" y="1538272"/>
            <a:ext cx="9337040" cy="5319728"/>
          </a:xfrm>
          <a:prstGeom prst="rect">
            <a:avLst/>
          </a:prstGeom>
        </p:spPr>
      </p:pic>
      <p:pic>
        <p:nvPicPr>
          <p:cNvPr id="6146" name="Picture 2" descr="제21탄][파이썬][라이브러리] PIL(Pillow) 라이브러리를 이용하여 이미지 저장하기(캡쳐하기) : 네이버 블로그">
            <a:extLst>
              <a:ext uri="{FF2B5EF4-FFF2-40B4-BE49-F238E27FC236}">
                <a16:creationId xmlns:a16="http://schemas.microsoft.com/office/drawing/2014/main" id="{B5B5F42A-217D-7BC1-6AF8-AE10BF84C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" y="3792404"/>
            <a:ext cx="1930400" cy="26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01BE09-3102-B073-797E-53A01DF0D4AF}"/>
              </a:ext>
            </a:extLst>
          </p:cNvPr>
          <p:cNvSpPr txBox="1"/>
          <p:nvPr/>
        </p:nvSpPr>
        <p:spPr>
          <a:xfrm>
            <a:off x="-10160" y="6402946"/>
            <a:ext cx="293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en-US" altLang="ko-KR" sz="1600" b="1" dirty="0" err="1">
                <a:solidFill>
                  <a:schemeClr val="bg2">
                    <a:lumMod val="50000"/>
                  </a:schemeClr>
                </a:solidFill>
              </a:rPr>
              <a:t>Tkinter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</a:rPr>
              <a:t>을 사용한 </a:t>
            </a:r>
            <a:r>
              <a:rPr lang="ko-KR" altLang="en-US" sz="1600" b="1" dirty="0" err="1">
                <a:solidFill>
                  <a:schemeClr val="bg2">
                    <a:lumMod val="50000"/>
                  </a:schemeClr>
                </a:solidFill>
              </a:rPr>
              <a:t>그림판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ko-KR" altLang="en-US" sz="16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2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A4B45-2A18-175F-19CB-44D697E17317}"/>
              </a:ext>
            </a:extLst>
          </p:cNvPr>
          <p:cNvSpPr txBox="1"/>
          <p:nvPr/>
        </p:nvSpPr>
        <p:spPr>
          <a:xfrm>
            <a:off x="518160" y="243840"/>
            <a:ext cx="949960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Input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prompt : </a:t>
            </a:r>
            <a:r>
              <a:rPr lang="ko-KR" altLang="en-US" dirty="0"/>
              <a:t>원본 이미지의 </a:t>
            </a:r>
            <a:r>
              <a:rPr lang="en-US" altLang="ko-KR" dirty="0"/>
              <a:t>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negative_prompt</a:t>
            </a:r>
            <a:r>
              <a:rPr lang="en-US" altLang="ko-KR" dirty="0"/>
              <a:t> : </a:t>
            </a:r>
            <a:r>
              <a:rPr lang="ko-KR" altLang="en-US" dirty="0"/>
              <a:t>원본 이미지의 </a:t>
            </a:r>
            <a:r>
              <a:rPr lang="en-US" altLang="ko-KR" dirty="0"/>
              <a:t>negative 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num_images_per_prompt</a:t>
            </a:r>
            <a:r>
              <a:rPr lang="en-US" altLang="ko-KR" dirty="0"/>
              <a:t> : 4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num_inference_steps</a:t>
            </a:r>
            <a:r>
              <a:rPr lang="en-US" altLang="ko-KR" dirty="0"/>
              <a:t> : 50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guidance_scale</a:t>
            </a:r>
            <a:r>
              <a:rPr lang="en-US" altLang="ko-KR" dirty="0"/>
              <a:t> : 7~8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image : </a:t>
            </a:r>
            <a:r>
              <a:rPr lang="ko-KR" altLang="en-US" dirty="0">
                <a:solidFill>
                  <a:srgbClr val="FF0000"/>
                </a:solidFill>
              </a:rPr>
              <a:t>원본 이미지</a:t>
            </a:r>
            <a:endParaRPr lang="en-US" altLang="ko-KR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>
                <a:solidFill>
                  <a:srgbClr val="FF0000"/>
                </a:solidFill>
              </a:rPr>
              <a:t>mask_image</a:t>
            </a:r>
            <a:r>
              <a:rPr lang="en-US" altLang="ko-KR" dirty="0">
                <a:solidFill>
                  <a:srgbClr val="FF0000"/>
                </a:solidFill>
              </a:rPr>
              <a:t> : masking image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generator : random seed value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strength : 3.0 ~ 8.0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 model : </a:t>
            </a:r>
            <a:r>
              <a:rPr lang="en-US" altLang="ko-KR" dirty="0" err="1"/>
              <a:t>runwayml</a:t>
            </a:r>
            <a:r>
              <a:rPr lang="en-US" altLang="ko-KR" dirty="0"/>
              <a:t>/stable-diffusion-inpainting (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2B05A-62E6-417E-80C9-A9DD1023A16F}"/>
              </a:ext>
            </a:extLst>
          </p:cNvPr>
          <p:cNvSpPr txBox="1"/>
          <p:nvPr/>
        </p:nvSpPr>
        <p:spPr>
          <a:xfrm>
            <a:off x="772160" y="4927600"/>
            <a:ext cx="1040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Strength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값이 클 수록 변화가 커지므로</a:t>
            </a:r>
            <a:r>
              <a:rPr lang="en-US" altLang="ko-KR" dirty="0"/>
              <a:t>, </a:t>
            </a:r>
            <a:r>
              <a:rPr lang="ko-KR" altLang="en-US" dirty="0"/>
              <a:t>처음엔 크게 잡고 점점 낮춘다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Ex) 7.0 -&gt; 5.0 -&gt; 3.0</a:t>
            </a:r>
          </a:p>
          <a:p>
            <a:endParaRPr lang="en-US" altLang="ko-KR" dirty="0"/>
          </a:p>
          <a:p>
            <a:r>
              <a:rPr lang="ko-KR" altLang="en-US" dirty="0"/>
              <a:t>수정이 잘 된 </a:t>
            </a:r>
            <a:r>
              <a:rPr lang="en-US" altLang="ko-KR" dirty="0"/>
              <a:t>image</a:t>
            </a:r>
            <a:r>
              <a:rPr lang="ko-KR" altLang="en-US" dirty="0"/>
              <a:t>가 있다면 그 </a:t>
            </a:r>
            <a:r>
              <a:rPr lang="en-US" altLang="ko-KR" dirty="0"/>
              <a:t>image</a:t>
            </a:r>
            <a:r>
              <a:rPr lang="ko-KR" altLang="en-US" dirty="0"/>
              <a:t>를 원본으로 다시 바꾸는 방식으로 진행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613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en-US" altLang="ko-KR" sz="6600" dirty="0">
                <a:solidFill>
                  <a:srgbClr val="FFFFFF"/>
                </a:solidFill>
              </a:rPr>
              <a:t>Stable Diffusion </a:t>
            </a:r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설명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13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C5BDE6-2C70-F7A7-3697-0E6DDAF09CF3}"/>
              </a:ext>
            </a:extLst>
          </p:cNvPr>
          <p:cNvSpPr txBox="1"/>
          <p:nvPr/>
        </p:nvSpPr>
        <p:spPr>
          <a:xfrm>
            <a:off x="436880" y="264160"/>
            <a:ext cx="1125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부가 효과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7CA70-21B0-835C-C377-7511E435D411}"/>
              </a:ext>
            </a:extLst>
          </p:cNvPr>
          <p:cNvSpPr txBox="1"/>
          <p:nvPr/>
        </p:nvSpPr>
        <p:spPr>
          <a:xfrm>
            <a:off x="467360" y="924560"/>
            <a:ext cx="1088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 뿐만이 아니라 다른 부위도 가능하다</a:t>
            </a:r>
            <a:r>
              <a:rPr lang="en-US" altLang="ko-KR" dirty="0"/>
              <a:t>. </a:t>
            </a:r>
            <a:r>
              <a:rPr lang="ko-KR" altLang="en-US" dirty="0"/>
              <a:t>다양하게 사용이 가능</a:t>
            </a:r>
          </a:p>
        </p:txBody>
      </p:sp>
      <p:pic>
        <p:nvPicPr>
          <p:cNvPr id="1028" name="Picture 4" descr="GitHub - Mugichoko445/Fast-Digital-Image-Inpainting: &quot;Fast Digital Image  Inpainting&quot; using OpenCV (C++)">
            <a:extLst>
              <a:ext uri="{FF2B5EF4-FFF2-40B4-BE49-F238E27FC236}">
                <a16:creationId xmlns:a16="http://schemas.microsoft.com/office/drawing/2014/main" id="{2D6038CE-F9CF-911D-6507-B71F3948E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1584960"/>
            <a:ext cx="10474960" cy="453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86803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en-US" altLang="ko-KR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Upscaling</a:t>
            </a:r>
            <a:endParaRPr lang="en-US" altLang="ko-KR" sz="6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op 15 AI Image Upscaler for 2023 | Make Images Professional with AI  Upscaling - TopTen.ai">
            <a:extLst>
              <a:ext uri="{FF2B5EF4-FFF2-40B4-BE49-F238E27FC236}">
                <a16:creationId xmlns:a16="http://schemas.microsoft.com/office/drawing/2014/main" id="{FB7E7B9E-45EF-AEC4-07A9-112AFCB9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84" y="4164554"/>
            <a:ext cx="4816193" cy="206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27834-40ED-577D-7394-66526C8D8C21}"/>
              </a:ext>
            </a:extLst>
          </p:cNvPr>
          <p:cNvSpPr txBox="1"/>
          <p:nvPr/>
        </p:nvSpPr>
        <p:spPr>
          <a:xfrm>
            <a:off x="457200" y="907812"/>
            <a:ext cx="83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표지와 같이 사용 목적에 따른 이미지 크기 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C1214-15D2-2A29-8FF5-A39C901C8B0A}"/>
              </a:ext>
            </a:extLst>
          </p:cNvPr>
          <p:cNvSpPr txBox="1"/>
          <p:nvPr/>
        </p:nvSpPr>
        <p:spPr>
          <a:xfrm>
            <a:off x="457200" y="349012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/>
              <a:t>Upscaling</a:t>
            </a:r>
            <a:endParaRPr lang="ko-KR" alt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5E60-7657-17B2-692D-124EB28C4627}"/>
              </a:ext>
            </a:extLst>
          </p:cNvPr>
          <p:cNvSpPr txBox="1"/>
          <p:nvPr/>
        </p:nvSpPr>
        <p:spPr>
          <a:xfrm>
            <a:off x="457200" y="176784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방식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B3F72-DA6A-9AFF-B6A1-3B7CDB101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877" y="1767535"/>
            <a:ext cx="6336723" cy="47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A4B45-2A18-175F-19CB-44D697E17317}"/>
              </a:ext>
            </a:extLst>
          </p:cNvPr>
          <p:cNvSpPr txBox="1"/>
          <p:nvPr/>
        </p:nvSpPr>
        <p:spPr>
          <a:xfrm>
            <a:off x="518160" y="243840"/>
            <a:ext cx="9499600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Input 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prompt : </a:t>
            </a:r>
            <a:r>
              <a:rPr lang="ko-KR" altLang="en-US" dirty="0"/>
              <a:t>원본 이미지의 </a:t>
            </a:r>
            <a:r>
              <a:rPr lang="en-US" altLang="ko-KR" dirty="0"/>
              <a:t>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negative_prompt</a:t>
            </a:r>
            <a:r>
              <a:rPr lang="en-US" altLang="ko-KR" dirty="0"/>
              <a:t> : </a:t>
            </a:r>
            <a:r>
              <a:rPr lang="ko-KR" altLang="en-US" dirty="0"/>
              <a:t>원본 이미지의 </a:t>
            </a:r>
            <a:r>
              <a:rPr lang="en-US" altLang="ko-KR" dirty="0"/>
              <a:t>negative prompt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num_images_per_prompt</a:t>
            </a:r>
            <a:r>
              <a:rPr lang="en-US" altLang="ko-KR" dirty="0"/>
              <a:t> : 4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num_inference_steps</a:t>
            </a:r>
            <a:r>
              <a:rPr lang="en-US" altLang="ko-KR" dirty="0"/>
              <a:t> : 50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 err="1"/>
              <a:t>guidance_scale</a:t>
            </a:r>
            <a:r>
              <a:rPr lang="en-US" altLang="ko-KR" dirty="0"/>
              <a:t> : 7~8 (recommend)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</a:t>
            </a:r>
            <a:r>
              <a:rPr lang="en-US" altLang="ko-KR" dirty="0">
                <a:solidFill>
                  <a:srgbClr val="FF0000"/>
                </a:solidFill>
              </a:rPr>
              <a:t>image : </a:t>
            </a:r>
            <a:r>
              <a:rPr lang="ko-KR" altLang="en-US" dirty="0">
                <a:solidFill>
                  <a:srgbClr val="FF0000"/>
                </a:solidFill>
              </a:rPr>
              <a:t>원본 이미지</a:t>
            </a:r>
            <a:endParaRPr lang="en-US" altLang="ko-KR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	generator : random seed value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 model : </a:t>
            </a:r>
            <a:r>
              <a:rPr lang="en-US" altLang="ko-KR" dirty="0" err="1"/>
              <a:t>stabilityai</a:t>
            </a:r>
            <a:r>
              <a:rPr lang="en-US" altLang="ko-KR" dirty="0"/>
              <a:t>/sd-x2-latent-upscaler (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	          </a:t>
            </a:r>
            <a:r>
              <a:rPr lang="en-US" altLang="ko-KR" dirty="0" err="1"/>
              <a:t>stabilityai</a:t>
            </a:r>
            <a:r>
              <a:rPr lang="en-US" altLang="ko-KR" dirty="0"/>
              <a:t>/stable-diffusion-x4-upscaler (</a:t>
            </a:r>
            <a:r>
              <a:rPr lang="en-US" altLang="ko-KR" dirty="0" err="1"/>
              <a:t>huggingface</a:t>
            </a:r>
            <a:r>
              <a:rPr lang="en-US" altLang="ko-KR" dirty="0"/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aspect ratio : </a:t>
            </a:r>
            <a:r>
              <a:rPr lang="ko-KR" altLang="en-US" dirty="0" err="1">
                <a:solidFill>
                  <a:srgbClr val="FF0000"/>
                </a:solidFill>
              </a:rPr>
              <a:t>종횡비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C2B05A-62E6-417E-80C9-A9DD1023A16F}"/>
              </a:ext>
            </a:extLst>
          </p:cNvPr>
          <p:cNvSpPr txBox="1"/>
          <p:nvPr/>
        </p:nvSpPr>
        <p:spPr>
          <a:xfrm>
            <a:off x="792480" y="5242560"/>
            <a:ext cx="1040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512 X 512 -&gt; 1024 X 1024 </a:t>
            </a:r>
            <a:r>
              <a:rPr lang="ko-KR" altLang="en-US" dirty="0"/>
              <a:t>도 가능하지만 종횡비를 다르게 줄 수도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512 X</a:t>
            </a:r>
            <a:r>
              <a:rPr lang="ko-KR" altLang="en-US" dirty="0"/>
              <a:t> </a:t>
            </a:r>
            <a:r>
              <a:rPr lang="en-US" altLang="ko-KR" dirty="0"/>
              <a:t>512 -&gt; 768 X 512 or 512 X 768</a:t>
            </a:r>
          </a:p>
        </p:txBody>
      </p:sp>
    </p:spTree>
    <p:extLst>
      <p:ext uri="{BB962C8B-B14F-4D97-AF65-F5344CB8AC3E}">
        <p14:creationId xmlns:p14="http://schemas.microsoft.com/office/powerpoint/2010/main" val="4039699918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Graphic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lvl="0">
              <a:defRPr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anchor="b">
            <a:normAutofit/>
          </a:bodyPr>
          <a:lstStyle/>
          <a:p>
            <a:pPr algn="ctr" latinLnBrk="0">
              <a:defRPr/>
            </a:pPr>
            <a:r>
              <a:rPr lang="ko-KR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윤리적 고려 사항</a:t>
            </a:r>
            <a:br>
              <a:rPr lang="ko-KR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및 제약사항</a:t>
            </a:r>
            <a:endParaRPr lang="ko-KR" altLang="en-US" sz="5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A27834-40ED-577D-7394-66526C8D8C21}"/>
              </a:ext>
            </a:extLst>
          </p:cNvPr>
          <p:cNvSpPr txBox="1"/>
          <p:nvPr/>
        </p:nvSpPr>
        <p:spPr>
          <a:xfrm>
            <a:off x="457200" y="907812"/>
            <a:ext cx="830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: </a:t>
            </a:r>
            <a:r>
              <a:rPr lang="ko-KR" altLang="en-US" dirty="0"/>
              <a:t>선정적인 이미지 제거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2C1214-15D2-2A29-8FF5-A39C901C8B0A}"/>
              </a:ext>
            </a:extLst>
          </p:cNvPr>
          <p:cNvSpPr txBox="1"/>
          <p:nvPr/>
        </p:nvSpPr>
        <p:spPr>
          <a:xfrm>
            <a:off x="457200" y="349012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윤리적 고려 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B5E60-7657-17B2-692D-124EB28C4627}"/>
              </a:ext>
            </a:extLst>
          </p:cNvPr>
          <p:cNvSpPr txBox="1"/>
          <p:nvPr/>
        </p:nvSpPr>
        <p:spPr>
          <a:xfrm>
            <a:off x="457200" y="176784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작동 방식 </a:t>
            </a:r>
            <a:r>
              <a:rPr lang="en-US" altLang="ko-KR" dirty="0"/>
              <a:t>: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 descr="Civitai Desktop App for Mac and PC - WebCatalog">
            <a:extLst>
              <a:ext uri="{FF2B5EF4-FFF2-40B4-BE49-F238E27FC236}">
                <a16:creationId xmlns:a16="http://schemas.microsoft.com/office/drawing/2014/main" id="{26F6C174-10D5-B18C-2F45-A8CB11C61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2950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9DDF4-C442-2DD4-FB4A-921150EF8CFB}"/>
              </a:ext>
            </a:extLst>
          </p:cNvPr>
          <p:cNvSpPr txBox="1"/>
          <p:nvPr/>
        </p:nvSpPr>
        <p:spPr>
          <a:xfrm>
            <a:off x="2987040" y="3181866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선정적이지 않은 </a:t>
            </a:r>
            <a:r>
              <a:rPr lang="en-US" altLang="ko-KR" dirty="0"/>
              <a:t>data set</a:t>
            </a:r>
            <a:r>
              <a:rPr lang="ko-KR" altLang="en-US" dirty="0"/>
              <a:t>으로 학습한 </a:t>
            </a:r>
            <a:r>
              <a:rPr lang="en-US" altLang="ko-KR" dirty="0" err="1"/>
              <a:t>Civitai</a:t>
            </a:r>
            <a:r>
              <a:rPr lang="en-US" altLang="ko-KR" dirty="0"/>
              <a:t> model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pic>
        <p:nvPicPr>
          <p:cNvPr id="4100" name="Picture 4" descr="Command Prompt Icon Symbol Signs Stock Vector (Royalty Free) 1597832551 |  Shutterstock">
            <a:extLst>
              <a:ext uri="{FF2B5EF4-FFF2-40B4-BE49-F238E27FC236}">
                <a16:creationId xmlns:a16="http://schemas.microsoft.com/office/drawing/2014/main" id="{C4D3ED17-A933-456A-E417-90A14632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9938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8727D-AA95-F793-FCBA-41E387953EDD}"/>
              </a:ext>
            </a:extLst>
          </p:cNvPr>
          <p:cNvSpPr txBox="1"/>
          <p:nvPr/>
        </p:nvSpPr>
        <p:spPr>
          <a:xfrm>
            <a:off x="2987040" y="5030986"/>
            <a:ext cx="673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Negative prompt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검열</a:t>
            </a:r>
            <a:br>
              <a:rPr lang="en-US" altLang="ko-KR" dirty="0"/>
            </a:br>
            <a:r>
              <a:rPr lang="en-US" altLang="ko-KR" dirty="0"/>
              <a:t>	ex) nsfw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140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2C1214-15D2-2A29-8FF5-A39C901C8B0A}"/>
              </a:ext>
            </a:extLst>
          </p:cNvPr>
          <p:cNvSpPr txBox="1"/>
          <p:nvPr/>
        </p:nvSpPr>
        <p:spPr>
          <a:xfrm>
            <a:off x="457200" y="349012"/>
            <a:ext cx="780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제약 사항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58FDD-C741-AA8C-85DE-B1C25C4E8F30}"/>
              </a:ext>
            </a:extLst>
          </p:cNvPr>
          <p:cNvSpPr txBox="1"/>
          <p:nvPr/>
        </p:nvSpPr>
        <p:spPr>
          <a:xfrm>
            <a:off x="808037" y="1516062"/>
            <a:ext cx="10281920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기본적으로 </a:t>
            </a:r>
            <a:r>
              <a:rPr lang="en-US" altLang="ko-KR" dirty="0"/>
              <a:t>image generation model</a:t>
            </a:r>
            <a:r>
              <a:rPr lang="ko-KR" altLang="en-US" dirty="0"/>
              <a:t>은 손이나 얼굴의 </a:t>
            </a:r>
            <a:r>
              <a:rPr lang="ko-KR" altLang="en-US" dirty="0" err="1"/>
              <a:t>뭉개짐</a:t>
            </a:r>
            <a:r>
              <a:rPr lang="ko-KR" altLang="en-US" dirty="0"/>
              <a:t> 현상이 존재한다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이를 해결하기 위해 </a:t>
            </a:r>
            <a:r>
              <a:rPr lang="en-US" altLang="ko-KR" dirty="0"/>
              <a:t>Inpainting </a:t>
            </a:r>
            <a:r>
              <a:rPr lang="ko-KR" altLang="en-US" dirty="0"/>
              <a:t>기법을 이용하여 해결하지만 그럼에도 쉽지 않은 과정이다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따라서 </a:t>
            </a:r>
            <a:r>
              <a:rPr lang="en-US" altLang="ko-KR" dirty="0"/>
              <a:t>Inpainting </a:t>
            </a:r>
            <a:r>
              <a:rPr lang="ko-KR" altLang="en-US" dirty="0"/>
              <a:t>기법을 통해 문제점을 해결하는 과정에서 다소 시간이 걸릴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 descr="Midjourney Fail - why don't AI art generators understand hands? : r/ midjourney">
            <a:extLst>
              <a:ext uri="{FF2B5EF4-FFF2-40B4-BE49-F238E27FC236}">
                <a16:creationId xmlns:a16="http://schemas.microsoft.com/office/drawing/2014/main" id="{D40CCB03-706C-F223-2185-973EE454B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" y="3599069"/>
            <a:ext cx="2880042" cy="28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F54CCE-602C-F113-B247-6FD98658A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599070"/>
            <a:ext cx="2880042" cy="288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맞, 화살표 아이콘 에 Dripicons">
            <a:extLst>
              <a:ext uri="{FF2B5EF4-FFF2-40B4-BE49-F238E27FC236}">
                <a16:creationId xmlns:a16="http://schemas.microsoft.com/office/drawing/2014/main" id="{313797A4-C138-F1F7-1521-310FDC58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118" y="38611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물음표 - 무료 모양과 기호개 아이콘">
            <a:extLst>
              <a:ext uri="{FF2B5EF4-FFF2-40B4-BE49-F238E27FC236}">
                <a16:creationId xmlns:a16="http://schemas.microsoft.com/office/drawing/2014/main" id="{18910534-67CF-5A1D-569E-C92C975B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97" y="396752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918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D896AA-8DEC-F753-8E2A-B1A3272B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000"/>
              <a:t>What is diffusion model?</a:t>
            </a:r>
            <a:endParaRPr lang="ko-KR" altLang="en-US" sz="5000"/>
          </a:p>
        </p:txBody>
      </p:sp>
      <p:sp>
        <p:nvSpPr>
          <p:cNvPr id="103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32F54-6B62-1BF2-D8E0-325547D7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1028" name="Picture 4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F19B518E-4B3C-CB86-5C29-DC164D4CC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2096" y="649224"/>
            <a:ext cx="5458968" cy="307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enoising Diffusion-based Generative Modeling: Foundations and Applications">
            <a:extLst>
              <a:ext uri="{FF2B5EF4-FFF2-40B4-BE49-F238E27FC236}">
                <a16:creationId xmlns:a16="http://schemas.microsoft.com/office/drawing/2014/main" id="{941E3D96-88B1-054F-722E-D963FC19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73" y="4138494"/>
            <a:ext cx="6955277" cy="207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49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D896AA-8DEC-F753-8E2A-B1A3272B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altLang="ko-KR" sz="3800"/>
              <a:t>What is latent diffusion model?</a:t>
            </a:r>
            <a:endParaRPr lang="ko-KR" altLang="en-US" sz="38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A32F54-6B62-1BF2-D8E0-325547D7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ko-KR" altLang="en-US" sz="2200" dirty="0"/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20D52DE6-8925-F435-56FD-CFE052AF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694441"/>
            <a:ext cx="6903720" cy="346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77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CF2DBE-1538-B595-25FF-6DA9FF20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23" y="639520"/>
            <a:ext cx="3966231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dirty="0"/>
              <a:t>Stable Diffusion</a:t>
            </a:r>
            <a:endParaRPr lang="en-US" altLang="ko-KR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6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228F28-C122-F8A1-B5F9-03AE35DD58F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Text_encoder</a:t>
            </a: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Tokenizer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Unet</a:t>
            </a: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Scheduler</a:t>
            </a: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 err="1"/>
              <a:t>Vae</a:t>
            </a:r>
            <a:endParaRPr lang="en-US" altLang="ko-KR" sz="2200" dirty="0"/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22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3676055-B967-D62A-1252-E63BFB7FEF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466" y="640080"/>
            <a:ext cx="418338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87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6A71C89-189C-1942-2866-5D91D23F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Text_Encoder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443B2-C983-BBB5-88D5-E9A6511AB93E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200" dirty="0"/>
              <a:t>CLIP </a:t>
            </a:r>
            <a:r>
              <a:rPr lang="en-US" altLang="ko-KR" sz="2200" dirty="0" err="1"/>
              <a:t>TEXT_Encoder</a:t>
            </a:r>
            <a:r>
              <a:rPr lang="en-US" altLang="ko-KR" sz="2200" dirty="0"/>
              <a:t> </a:t>
            </a:r>
            <a:r>
              <a:rPr lang="ko-KR" altLang="en-US" sz="2200" dirty="0"/>
              <a:t>사용</a:t>
            </a:r>
            <a:endParaRPr lang="en-US" altLang="ko-KR" sz="2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200" dirty="0"/>
              <a:t>  : </a:t>
            </a:r>
            <a:r>
              <a:rPr lang="ko-KR" altLang="en-US" sz="2200" dirty="0"/>
              <a:t>언어를 숫자로 변환</a:t>
            </a:r>
            <a:endParaRPr lang="en-US" altLang="ko-KR" sz="2200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2200" dirty="0"/>
          </a:p>
          <a:p>
            <a:pPr marL="342900" indent="-3429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200" dirty="0"/>
              <a:t>숫자를 </a:t>
            </a:r>
            <a:r>
              <a:rPr lang="en-US" altLang="ko-KR" sz="2200" dirty="0"/>
              <a:t>Latent vector </a:t>
            </a:r>
            <a:r>
              <a:rPr lang="ko-KR" altLang="en-US" sz="2200" dirty="0"/>
              <a:t>변환</a:t>
            </a:r>
            <a:r>
              <a:rPr lang="en-US" altLang="ko-KR" sz="2200" dirty="0"/>
              <a:t>(embedding)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200" dirty="0"/>
              <a:t> : </a:t>
            </a:r>
            <a:r>
              <a:rPr lang="en-US" altLang="ko-KR" sz="2200" dirty="0" err="1"/>
              <a:t>Unet</a:t>
            </a:r>
            <a:r>
              <a:rPr lang="ko-KR" altLang="en-US" sz="2200" dirty="0"/>
              <a:t>의 조건에 맞게 대입</a:t>
            </a:r>
            <a:endParaRPr lang="en-US" altLang="ko-KR" sz="2200" dirty="0"/>
          </a:p>
        </p:txBody>
      </p:sp>
      <p:pic>
        <p:nvPicPr>
          <p:cNvPr id="3074" name="Picture 2" descr="도표이(가) 표시된 사진&#10;&#10;자동 생성된 설명">
            <a:extLst>
              <a:ext uri="{FF2B5EF4-FFF2-40B4-BE49-F238E27FC236}">
                <a16:creationId xmlns:a16="http://schemas.microsoft.com/office/drawing/2014/main" id="{DA6C2070-BFF7-543C-BC6C-54A153D919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0644" y="640080"/>
            <a:ext cx="495577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270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AA1AF0E-3BCB-CBBF-1AAB-298DB340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UNET</a:t>
            </a:r>
            <a:endParaRPr lang="ko-KR" altLang="en-US" sz="5400" dirty="0"/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EAD0304E-4E37-CB38-9B22-AB434394C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924454"/>
          </a:xfrm>
        </p:spPr>
        <p:txBody>
          <a:bodyPr anchor="t">
            <a:normAutofit/>
          </a:bodyPr>
          <a:lstStyle/>
          <a:p>
            <a:r>
              <a:rPr lang="en-US" sz="2200" dirty="0"/>
              <a:t>UNET</a:t>
            </a:r>
          </a:p>
          <a:p>
            <a:pPr marL="0" indent="0">
              <a:buNone/>
            </a:pPr>
            <a:r>
              <a:rPr lang="en-US" sz="2200" dirty="0"/>
              <a:t>: Latent</a:t>
            </a:r>
            <a:r>
              <a:rPr lang="ko-KR" altLang="en-US" sz="2200" dirty="0"/>
              <a:t> </a:t>
            </a:r>
            <a:r>
              <a:rPr lang="en-US" altLang="ko-KR" sz="2200" dirty="0"/>
              <a:t>vector</a:t>
            </a:r>
            <a:r>
              <a:rPr lang="ko-KR" altLang="en-US" sz="2200" dirty="0"/>
              <a:t>를 여러 번 반복하여   </a:t>
            </a:r>
            <a:r>
              <a:rPr lang="en-US" altLang="ko-KR" sz="2200" dirty="0"/>
              <a:t>denoise </a:t>
            </a:r>
            <a:r>
              <a:rPr lang="ko-KR" altLang="en-US" sz="2200" dirty="0"/>
              <a:t>진행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r>
              <a:rPr lang="en-US" altLang="ko-KR" sz="2200" dirty="0"/>
              <a:t> Scheduler</a:t>
            </a:r>
          </a:p>
          <a:p>
            <a:pPr marL="0" indent="0">
              <a:buNone/>
            </a:pPr>
            <a:r>
              <a:rPr lang="en-US" altLang="ko-KR" sz="2200" dirty="0"/>
              <a:t>: </a:t>
            </a:r>
            <a:r>
              <a:rPr lang="ko-KR" altLang="en-US" sz="2200" dirty="0"/>
              <a:t>노이즈의 세기</a:t>
            </a:r>
            <a:r>
              <a:rPr lang="en-US" altLang="ko-KR" sz="2200" dirty="0"/>
              <a:t>, </a:t>
            </a:r>
            <a:r>
              <a:rPr lang="ko-KR" altLang="en-US" sz="2200" dirty="0"/>
              <a:t>종류</a:t>
            </a:r>
            <a:r>
              <a:rPr lang="en-US" altLang="ko-KR" sz="2200" dirty="0"/>
              <a:t> </a:t>
            </a:r>
            <a:r>
              <a:rPr lang="ko-KR" altLang="en-US" sz="2200" dirty="0"/>
              <a:t>등을 고려하여 반복하느냐 결정 </a:t>
            </a:r>
            <a:r>
              <a:rPr lang="en-US" altLang="ko-KR" sz="2200" dirty="0"/>
              <a:t>(DDIM, DDPM </a:t>
            </a:r>
            <a:r>
              <a:rPr lang="ko-KR" altLang="en-US" sz="2200" dirty="0"/>
              <a:t>등</a:t>
            </a:r>
            <a:r>
              <a:rPr lang="en-US" altLang="ko-KR" sz="2200" dirty="0"/>
              <a:t>)</a:t>
            </a:r>
          </a:p>
          <a:p>
            <a:pPr marL="0" indent="0">
              <a:buNone/>
            </a:pPr>
            <a:endParaRPr lang="en-US" altLang="ko-KR" sz="2200" dirty="0"/>
          </a:p>
          <a:p>
            <a:r>
              <a:rPr lang="en-US" altLang="ko-KR" sz="2200" dirty="0"/>
              <a:t> </a:t>
            </a:r>
            <a:r>
              <a:rPr lang="ko-KR" altLang="en-US" sz="2200" dirty="0"/>
              <a:t>저해상도</a:t>
            </a:r>
            <a:r>
              <a:rPr lang="en-US" altLang="ko-KR" sz="2200" dirty="0"/>
              <a:t>(64*64)</a:t>
            </a:r>
            <a:r>
              <a:rPr lang="ko-KR" altLang="en-US" sz="2200" dirty="0"/>
              <a:t>의 </a:t>
            </a:r>
            <a:r>
              <a:rPr lang="en-US" altLang="ko-KR" sz="2200" dirty="0"/>
              <a:t>latent vector </a:t>
            </a:r>
            <a:r>
              <a:rPr lang="ko-KR" altLang="en-US" sz="2200" dirty="0"/>
              <a:t>값 생성</a:t>
            </a:r>
            <a:endParaRPr lang="en-US" altLang="ko-KR" sz="2200" dirty="0"/>
          </a:p>
          <a:p>
            <a:pPr marL="0" indent="0">
              <a:buNone/>
            </a:pPr>
            <a:endParaRPr lang="en-US" altLang="ko-KR" sz="2200" dirty="0"/>
          </a:p>
          <a:p>
            <a:endParaRPr lang="en-US" sz="2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6180AC-1DDB-13B4-B1E5-899E02368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766" y="640080"/>
            <a:ext cx="519753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089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B218293-6094-5A5A-F736-A46FF1BA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ko-KR" sz="5400" dirty="0"/>
              <a:t>VAE</a:t>
            </a:r>
            <a:endParaRPr lang="ko-KR" altLang="en-US" sz="5400" dirty="0"/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387D96A8-68B4-7E08-EBE2-A9DD8DB5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Latent</a:t>
            </a:r>
            <a:r>
              <a:rPr lang="ko-KR" altLang="en-US" sz="2200" dirty="0"/>
              <a:t> </a:t>
            </a:r>
            <a:r>
              <a:rPr lang="en-US" altLang="ko-KR" sz="2200" dirty="0"/>
              <a:t>vector</a:t>
            </a:r>
            <a:r>
              <a:rPr lang="ko-KR" altLang="en-US" sz="2200" dirty="0"/>
              <a:t>를 통하여 만들어진 저해상도 그림 고해상도로 복원해준다</a:t>
            </a:r>
            <a:r>
              <a:rPr lang="en-US" altLang="ko-KR" sz="2200" dirty="0"/>
              <a:t>.</a:t>
            </a:r>
          </a:p>
          <a:p>
            <a:endParaRPr lang="en-US" sz="2200" dirty="0"/>
          </a:p>
        </p:txBody>
      </p:sp>
      <p:pic>
        <p:nvPicPr>
          <p:cNvPr id="5122" name="Picture 2" descr="도표이(가) 표시된 사진&#10;&#10;자동 생성된 설명">
            <a:extLst>
              <a:ext uri="{FF2B5EF4-FFF2-40B4-BE49-F238E27FC236}">
                <a16:creationId xmlns:a16="http://schemas.microsoft.com/office/drawing/2014/main" id="{F6E8221F-368C-2A61-BFCE-26F291E1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364" y="640080"/>
            <a:ext cx="495433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80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52361B-FC9F-3675-FFA4-94B85AD2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lang="ko-KR" alt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모델 설명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1872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478</ep:Words>
  <ep:PresentationFormat>와이드스크린</ep:PresentationFormat>
  <ep:Paragraphs>119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테마</vt:lpstr>
      <vt:lpstr>슬라이드 1</vt:lpstr>
      <vt:lpstr>Stable Diffusion 설명</vt:lpstr>
      <vt:lpstr>What is diffusion model?</vt:lpstr>
      <vt:lpstr>What is latent diffusion model?</vt:lpstr>
      <vt:lpstr>Stable Diffusion</vt:lpstr>
      <vt:lpstr>Text_Encoder</vt:lpstr>
      <vt:lpstr>UNET</vt:lpstr>
      <vt:lpstr>VAE</vt:lpstr>
      <vt:lpstr>모델 설명</vt:lpstr>
      <vt:lpstr>모델의 구조</vt:lpstr>
      <vt:lpstr>슬라이드 11</vt:lpstr>
      <vt:lpstr>Civit AI</vt:lpstr>
      <vt:lpstr>DreamBooth Train 학습</vt:lpstr>
      <vt:lpstr>DreamBooth Train 학습</vt:lpstr>
      <vt:lpstr>DreamBooth Inference Input</vt:lpstr>
      <vt:lpstr>Invoke AI</vt:lpstr>
      <vt:lpstr>Inpainting</vt:lpstr>
      <vt:lpstr>슬라이드 18</vt:lpstr>
      <vt:lpstr>슬라이드 19</vt:lpstr>
      <vt:lpstr>슬라이드 20</vt:lpstr>
      <vt:lpstr>Upscaling</vt:lpstr>
      <vt:lpstr>슬라이드 22</vt:lpstr>
      <vt:lpstr>슬라이드 23</vt:lpstr>
      <vt:lpstr>윤리적 고려 사항 및 제약사항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2023-03-28T07:28:54.000</dcterms:created>
  <dc:creator>고범석</dc:creator>
  <cp:lastModifiedBy>jjh47</cp:lastModifiedBy>
  <dcterms:modified xsi:type="dcterms:W3CDTF">2023-03-29T03:16:46.477</dcterms:modified>
  <cp:revision>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